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87" r:id="rId8"/>
    <p:sldId id="285" r:id="rId9"/>
    <p:sldId id="266" r:id="rId10"/>
    <p:sldId id="267" r:id="rId11"/>
    <p:sldId id="270" r:id="rId12"/>
    <p:sldId id="271" r:id="rId13"/>
    <p:sldId id="272" r:id="rId14"/>
    <p:sldId id="274" r:id="rId15"/>
    <p:sldId id="276" r:id="rId16"/>
    <p:sldId id="28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64" r:id="rId26"/>
    <p:sldId id="27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E033-D97C-461E-BCC5-FB3223C5477F}" type="datetimeFigureOut">
              <a:rPr lang="en-GB" smtClean="0"/>
              <a:pPr/>
              <a:t>29/11/2011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DC5C-E1B8-4AD1-86D9-18C1AC7E645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E033-D97C-461E-BCC5-FB3223C5477F}" type="datetimeFigureOut">
              <a:rPr lang="en-GB" smtClean="0"/>
              <a:pPr/>
              <a:t>29/11/2011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DC5C-E1B8-4AD1-86D9-18C1AC7E645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E033-D97C-461E-BCC5-FB3223C5477F}" type="datetimeFigureOut">
              <a:rPr lang="en-GB" smtClean="0"/>
              <a:pPr/>
              <a:t>29/11/2011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DC5C-E1B8-4AD1-86D9-18C1AC7E645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E033-D97C-461E-BCC5-FB3223C5477F}" type="datetimeFigureOut">
              <a:rPr lang="en-GB" smtClean="0"/>
              <a:pPr/>
              <a:t>29/11/2011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DC5C-E1B8-4AD1-86D9-18C1AC7E645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E033-D97C-461E-BCC5-FB3223C5477F}" type="datetimeFigureOut">
              <a:rPr lang="en-GB" smtClean="0"/>
              <a:pPr/>
              <a:t>29/11/2011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DC5C-E1B8-4AD1-86D9-18C1AC7E645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E033-D97C-461E-BCC5-FB3223C5477F}" type="datetimeFigureOut">
              <a:rPr lang="en-GB" smtClean="0"/>
              <a:pPr/>
              <a:t>29/11/2011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DC5C-E1B8-4AD1-86D9-18C1AC7E645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E033-D97C-461E-BCC5-FB3223C5477F}" type="datetimeFigureOut">
              <a:rPr lang="en-GB" smtClean="0"/>
              <a:pPr/>
              <a:t>29/11/2011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DC5C-E1B8-4AD1-86D9-18C1AC7E645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E033-D97C-461E-BCC5-FB3223C5477F}" type="datetimeFigureOut">
              <a:rPr lang="en-GB" smtClean="0"/>
              <a:pPr/>
              <a:t>29/11/2011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DC5C-E1B8-4AD1-86D9-18C1AC7E645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E033-D97C-461E-BCC5-FB3223C5477F}" type="datetimeFigureOut">
              <a:rPr lang="en-GB" smtClean="0"/>
              <a:pPr/>
              <a:t>29/11/2011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DC5C-E1B8-4AD1-86D9-18C1AC7E645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E033-D97C-461E-BCC5-FB3223C5477F}" type="datetimeFigureOut">
              <a:rPr lang="en-GB" smtClean="0"/>
              <a:pPr/>
              <a:t>29/11/2011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DC5C-E1B8-4AD1-86D9-18C1AC7E645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E033-D97C-461E-BCC5-FB3223C5477F}" type="datetimeFigureOut">
              <a:rPr lang="en-GB" smtClean="0"/>
              <a:pPr/>
              <a:t>29/11/2011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DC5C-E1B8-4AD1-86D9-18C1AC7E645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7E033-D97C-461E-BCC5-FB3223C5477F}" type="datetimeFigureOut">
              <a:rPr lang="en-GB" smtClean="0"/>
              <a:pPr/>
              <a:t>29/11/2011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8DC5C-E1B8-4AD1-86D9-18C1AC7E645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237626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Botanical Identification of Plant Based Crude drug Materials and their Adulterants</a:t>
            </a:r>
            <a:endParaRPr lang="en-GB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212976"/>
            <a:ext cx="6912768" cy="3384376"/>
          </a:xfrm>
        </p:spPr>
        <p:txBody>
          <a:bodyPr>
            <a:normAutofit/>
          </a:bodyPr>
          <a:lstStyle/>
          <a:p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H. B. Singh &amp; Kumar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Avinash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Bharati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Raw Materials Herbarium &amp; Museum (RHMD)</a:t>
            </a:r>
          </a:p>
          <a:p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CSIR - National Institute of Science Communication And Information Resources (NISCAIR), </a:t>
            </a:r>
          </a:p>
          <a:p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Pusa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Campus, Dr. K. S. Krishnan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Marg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New Delhi- 110012</a:t>
            </a:r>
            <a:endParaRPr lang="en-GB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33375"/>
          <a:ext cx="8219256" cy="5801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6739"/>
                <a:gridCol w="2321270"/>
                <a:gridCol w="1575147"/>
                <a:gridCol w="3316100"/>
              </a:tblGrid>
              <a:tr h="523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S. No. </a:t>
                      </a:r>
                      <a:endParaRPr lang="en-GB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Sample </a:t>
                      </a:r>
                      <a:endParaRPr lang="en-GB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Received </a:t>
                      </a:r>
                      <a:r>
                        <a:rPr lang="en-GB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as </a:t>
                      </a:r>
                      <a:endParaRPr lang="en-GB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Part</a:t>
                      </a:r>
                      <a:endParaRPr lang="en-GB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Identified as</a:t>
                      </a:r>
                      <a:endParaRPr lang="en-GB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23388">
                <a:tc>
                  <a:txBody>
                    <a:bodyPr/>
                    <a:lstStyle/>
                    <a:p>
                      <a:pPr marL="400050" indent="-400050">
                        <a:buFont typeface="+mj-lt"/>
                        <a:buNone/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06</a:t>
                      </a:r>
                      <a:endParaRPr lang="en-GB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Pulsatilla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nigricans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en-GB" sz="18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Whole plant</a:t>
                      </a:r>
                      <a:endParaRPr lang="en-GB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Gentiana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olivieri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Griseb</a:t>
                      </a:r>
                      <a:r>
                        <a:rPr lang="en-GB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en-GB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2338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endParaRPr lang="en-GB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Trichosanthes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dioca</a:t>
                      </a:r>
                      <a:endParaRPr lang="en-GB" sz="18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Whole plant</a:t>
                      </a:r>
                      <a:endParaRPr lang="en-GB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Rhynchosia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capitata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DC.</a:t>
                      </a:r>
                      <a:endParaRPr lang="en-GB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2338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  <a:endParaRPr lang="en-GB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Chelidonium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majus</a:t>
                      </a:r>
                      <a:endParaRPr lang="en-GB" sz="18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Whole plant</a:t>
                      </a:r>
                      <a:endParaRPr lang="en-GB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Euphorbia 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dracunculoides</a:t>
                      </a:r>
                      <a:endParaRPr lang="en-GB" sz="18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2338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  <a:endParaRPr lang="en-GB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Zoofa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yabis</a:t>
                      </a:r>
                      <a:endParaRPr lang="en-GB" sz="18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Whole plant</a:t>
                      </a:r>
                      <a:endParaRPr lang="en-GB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Nepata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bracteata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Benth</a:t>
                      </a:r>
                      <a:endParaRPr lang="en-GB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2338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GB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Ipomoea 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turpethum</a:t>
                      </a:r>
                      <a:endParaRPr lang="en-GB" sz="18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Stem bark</a:t>
                      </a:r>
                      <a:endParaRPr lang="en-GB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Marsdenia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tenacissima</a:t>
                      </a:r>
                      <a:r>
                        <a:rPr lang="en-GB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</a:t>
                      </a:r>
                      <a:r>
                        <a:rPr lang="en-GB" sz="18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Roxb</a:t>
                      </a:r>
                      <a:r>
                        <a:rPr lang="en-GB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) Moon</a:t>
                      </a:r>
                      <a:endParaRPr lang="en-GB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4206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GB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Saraca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asoca</a:t>
                      </a:r>
                      <a:endParaRPr lang="en-GB" sz="18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Stem bark</a:t>
                      </a:r>
                      <a:endParaRPr lang="en-GB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Shorea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robusta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Gaertn</a:t>
                      </a:r>
                      <a:r>
                        <a:rPr lang="en-GB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en-GB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2338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GB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Rhamnus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catharicus</a:t>
                      </a:r>
                      <a:endParaRPr lang="en-GB" sz="18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Fruits</a:t>
                      </a:r>
                      <a:endParaRPr lang="en-GB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Frangula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purshiana</a:t>
                      </a:r>
                      <a:r>
                        <a:rPr lang="en-GB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(DC.) Cooper</a:t>
                      </a:r>
                      <a:endParaRPr lang="en-GB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2338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GB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Kala 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jeera</a:t>
                      </a:r>
                      <a:endParaRPr lang="en-GB" sz="18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Fruits</a:t>
                      </a:r>
                      <a:endParaRPr lang="en-GB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Vernonia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anthelmintica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(L.) </a:t>
                      </a:r>
                      <a:r>
                        <a:rPr lang="en-GB" sz="18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Willd</a:t>
                      </a:r>
                      <a:r>
                        <a:rPr lang="en-GB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Syn..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Centratherum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anthelminticum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L..</a:t>
                      </a:r>
                      <a:endParaRPr lang="en-GB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536" y="188637"/>
          <a:ext cx="8424937" cy="6048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6767"/>
                <a:gridCol w="2479390"/>
                <a:gridCol w="1328244"/>
                <a:gridCol w="3630536"/>
              </a:tblGrid>
              <a:tr h="547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S. No. </a:t>
                      </a:r>
                      <a:endParaRPr lang="en-GB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Sample Received as </a:t>
                      </a:r>
                      <a:endParaRPr lang="en-GB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Part</a:t>
                      </a:r>
                      <a:endParaRPr lang="en-GB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Identified as</a:t>
                      </a:r>
                      <a:endParaRPr lang="en-GB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4750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GB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Citrus aurantium </a:t>
                      </a:r>
                      <a:endParaRPr lang="en-GB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Fruits</a:t>
                      </a:r>
                      <a:endParaRPr lang="en-GB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Citrus 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limettiides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Tanaka</a:t>
                      </a:r>
                      <a:endParaRPr lang="en-GB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4750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GB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Momordica charanttia</a:t>
                      </a:r>
                      <a:endParaRPr lang="en-GB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Fruits</a:t>
                      </a:r>
                      <a:endParaRPr lang="en-GB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Momordica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tuberosa</a:t>
                      </a:r>
                      <a:r>
                        <a:rPr lang="en-GB" sz="18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Roxb</a:t>
                      </a:r>
                      <a:r>
                        <a:rPr lang="en-GB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en-GB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4750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GB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Alpinia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galanga</a:t>
                      </a:r>
                      <a:endParaRPr lang="en-GB" sz="18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Rhizomes</a:t>
                      </a:r>
                      <a:endParaRPr lang="en-GB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Alpinia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calcarata</a:t>
                      </a:r>
                      <a:r>
                        <a:rPr lang="en-GB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(Haw.) Roscoe</a:t>
                      </a:r>
                      <a:endParaRPr lang="en-GB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6438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GB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Curcuma 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amada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endParaRPr lang="en-GB" sz="18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Rhizomes</a:t>
                      </a:r>
                      <a:endParaRPr lang="en-GB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Curcuma </a:t>
                      </a:r>
                      <a:r>
                        <a:rPr lang="en-GB" sz="18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aromatica</a:t>
                      </a:r>
                      <a:r>
                        <a:rPr lang="en-GB" sz="18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Salisb</a:t>
                      </a:r>
                      <a:r>
                        <a:rPr lang="en-GB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en-GB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4750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GB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Abies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webbiana</a:t>
                      </a:r>
                      <a:endParaRPr lang="en-GB" sz="18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Leaves</a:t>
                      </a:r>
                      <a:endParaRPr lang="en-GB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Taxus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wallichiana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Zucc</a:t>
                      </a:r>
                      <a:r>
                        <a:rPr lang="en-GB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en-GB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15172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GB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Uva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ursi</a:t>
                      </a:r>
                      <a:endParaRPr lang="en-GB" sz="18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Arctostaphylos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uva-ursi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en-GB" sz="18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Leaves</a:t>
                      </a:r>
                      <a:endParaRPr lang="en-GB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Vaccinium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arctostaphylos</a:t>
                      </a:r>
                      <a:endParaRPr lang="en-GB" sz="18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4750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GB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Lerodendrum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serratum</a:t>
                      </a:r>
                      <a:endParaRPr lang="en-GB" sz="18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Leaves</a:t>
                      </a:r>
                      <a:endParaRPr lang="en-GB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Clerodendrum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indicum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(L.) </a:t>
                      </a:r>
                      <a:r>
                        <a:rPr lang="en-GB" sz="18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Kuntze</a:t>
                      </a:r>
                      <a:endParaRPr lang="en-GB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4750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GB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Psidium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littorale</a:t>
                      </a:r>
                      <a:endParaRPr lang="en-GB" sz="18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Leaves</a:t>
                      </a:r>
                      <a:endParaRPr lang="en-GB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Psidium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guajava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L.</a:t>
                      </a:r>
                      <a:endParaRPr lang="en-GB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60350"/>
          <a:ext cx="8219257" cy="6048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857"/>
                <a:gridCol w="2453670"/>
                <a:gridCol w="1269140"/>
                <a:gridCol w="3553590"/>
              </a:tblGrid>
              <a:tr h="581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S. No. </a:t>
                      </a:r>
                      <a:endParaRPr lang="en-GB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Sample Received as </a:t>
                      </a:r>
                      <a:endParaRPr lang="en-GB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Part</a:t>
                      </a:r>
                      <a:endParaRPr lang="en-GB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Identified as</a:t>
                      </a:r>
                      <a:endParaRPr lang="en-GB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8147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GB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Origanum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majorana</a:t>
                      </a:r>
                      <a:endParaRPr lang="en-GB" sz="18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leaves</a:t>
                      </a:r>
                      <a:endParaRPr lang="en-GB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Ocimum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basilicum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L.</a:t>
                      </a:r>
                      <a:endParaRPr lang="en-GB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8147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en-GB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Capparis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spinosa</a:t>
                      </a:r>
                      <a:endParaRPr lang="en-GB" sz="18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Leaves</a:t>
                      </a:r>
                      <a:endParaRPr lang="en-GB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Capparis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brevispina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DC.</a:t>
                      </a:r>
                      <a:endParaRPr lang="en-GB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8147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GB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Jasminum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officinale</a:t>
                      </a:r>
                      <a:endParaRPr lang="en-GB" sz="18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Leaves</a:t>
                      </a:r>
                      <a:endParaRPr lang="en-GB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Jasninum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grandiflorum</a:t>
                      </a:r>
                      <a:endParaRPr lang="en-GB" sz="18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8931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GB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Jasminun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auriculatum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en-GB" sz="18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Leaves</a:t>
                      </a:r>
                      <a:endParaRPr lang="en-GB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Jasminum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multiflorum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GB" sz="1800" b="1" i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en-GB" sz="18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Burm.f</a:t>
                      </a:r>
                      <a:r>
                        <a:rPr lang="en-GB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.) Andrews</a:t>
                      </a:r>
                      <a:endParaRPr lang="en-GB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8147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GB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Belladonna </a:t>
                      </a:r>
                      <a:endParaRPr lang="en-GB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Leaves</a:t>
                      </a:r>
                      <a:endParaRPr lang="en-GB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Datura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metal </a:t>
                      </a:r>
                      <a:r>
                        <a:rPr lang="en-GB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L.</a:t>
                      </a:r>
                      <a:endParaRPr lang="en-GB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8931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en-GB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Hibiscus 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rosa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GB" sz="1800" b="1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sinensis</a:t>
                      </a:r>
                      <a:endParaRPr lang="en-GB" sz="18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Flowers</a:t>
                      </a:r>
                      <a:endParaRPr lang="en-GB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Rhododendron 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arboreum</a:t>
                      </a:r>
                      <a:r>
                        <a:rPr lang="en-GB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Sm.</a:t>
                      </a:r>
                      <a:endParaRPr lang="en-GB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8147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en-GB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Althea 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officinalis</a:t>
                      </a:r>
                      <a:endParaRPr lang="en-GB" sz="18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Seeds</a:t>
                      </a:r>
                      <a:endParaRPr lang="en-GB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Alcea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rosea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L.</a:t>
                      </a:r>
                      <a:endParaRPr lang="en-GB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8147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GB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Datura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straminium</a:t>
                      </a:r>
                      <a:endParaRPr lang="en-GB" sz="18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Seeds</a:t>
                      </a:r>
                      <a:endParaRPr lang="en-GB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Datura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inoxia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Mill</a:t>
                      </a:r>
                      <a:endParaRPr lang="en-GB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332654"/>
          <a:ext cx="8208912" cy="6048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500"/>
                <a:gridCol w="2676819"/>
                <a:gridCol w="1159955"/>
                <a:gridCol w="3390638"/>
              </a:tblGrid>
              <a:tr h="916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S. No. </a:t>
                      </a:r>
                      <a:endParaRPr lang="en-GB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Sample Received as </a:t>
                      </a:r>
                      <a:endParaRPr lang="en-GB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Part</a:t>
                      </a:r>
                      <a:endParaRPr lang="en-GB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Identified as</a:t>
                      </a:r>
                      <a:endParaRPr lang="en-GB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26513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en-GB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Inula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racemosa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en-GB" sz="18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Roots</a:t>
                      </a:r>
                      <a:endParaRPr lang="en-GB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Saussurea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costus</a:t>
                      </a:r>
                      <a:r>
                        <a:rPr lang="en-GB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(</a:t>
                      </a:r>
                      <a:r>
                        <a:rPr lang="en-GB" sz="18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Falc</a:t>
                      </a:r>
                      <a:r>
                        <a:rPr lang="en-GB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.) </a:t>
                      </a:r>
                      <a:r>
                        <a:rPr lang="en-GB" sz="18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Lipsch</a:t>
                      </a:r>
                      <a:r>
                        <a:rPr lang="en-GB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en-GB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26513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en-GB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Drosera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rotundifolia</a:t>
                      </a:r>
                      <a:endParaRPr lang="en-GB" sz="18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Roots</a:t>
                      </a:r>
                      <a:endParaRPr lang="en-GB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Drosera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burmanni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Vahl</a:t>
                      </a:r>
                      <a:r>
                        <a:rPr lang="en-GB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en-GB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26513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en-GB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Hemidesmus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indicus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en-GB" sz="18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Roots</a:t>
                      </a:r>
                      <a:endParaRPr lang="en-GB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Decalepis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hamiltonii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Wt. </a:t>
                      </a:r>
                      <a:r>
                        <a:rPr lang="en-GB" sz="18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Arn</a:t>
                      </a:r>
                      <a:r>
                        <a:rPr lang="en-GB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en-GB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26513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en-GB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Hemidesmus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indicus</a:t>
                      </a:r>
                      <a:endParaRPr lang="en-GB" sz="18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Roots</a:t>
                      </a:r>
                      <a:endParaRPr lang="en-GB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Ichnocarpus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frutescens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B.Br</a:t>
                      </a:r>
                      <a:r>
                        <a:rPr lang="en-GB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en-GB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26513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en-GB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Salacia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oblonga</a:t>
                      </a:r>
                      <a:endParaRPr lang="en-GB" sz="18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Roots</a:t>
                      </a:r>
                      <a:endParaRPr lang="en-GB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Berberis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aristata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DC.</a:t>
                      </a:r>
                      <a:endParaRPr lang="en-GB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548682"/>
          <a:ext cx="8219255" cy="5544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676"/>
                <a:gridCol w="2966596"/>
                <a:gridCol w="1168659"/>
                <a:gridCol w="2992324"/>
              </a:tblGrid>
              <a:tr h="1654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S. No. </a:t>
                      </a:r>
                      <a:endParaRPr lang="en-GB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Sample Received as </a:t>
                      </a:r>
                      <a:endParaRPr lang="en-GB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Part</a:t>
                      </a:r>
                      <a:endParaRPr lang="en-GB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Identified as</a:t>
                      </a:r>
                      <a:endParaRPr lang="en-GB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72505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en-GB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Aconitum 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heterophyllum</a:t>
                      </a:r>
                      <a:endParaRPr lang="en-GB" sz="18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Roots</a:t>
                      </a:r>
                      <a:endParaRPr lang="en-GB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Chaerophyllum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villosum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Wall. ex DC.</a:t>
                      </a:r>
                      <a:endParaRPr lang="en-GB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72505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en-GB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Arnica Montana</a:t>
                      </a:r>
                      <a:endParaRPr lang="en-GB" sz="18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Roots</a:t>
                      </a:r>
                      <a:endParaRPr lang="en-GB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Polypodium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vulgare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L.</a:t>
                      </a:r>
                      <a:endParaRPr lang="en-GB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72505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en-GB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Ammannia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baccifera</a:t>
                      </a:r>
                      <a:endParaRPr lang="en-GB" sz="18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Roots</a:t>
                      </a:r>
                      <a:endParaRPr lang="en-GB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Corchorus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depressus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(L.) Stocks.</a:t>
                      </a:r>
                      <a:endParaRPr lang="en-GB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72505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en-GB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Colchicum 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autumnale</a:t>
                      </a:r>
                      <a:endParaRPr lang="en-GB" sz="18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Corm</a:t>
                      </a:r>
                      <a:endParaRPr lang="en-GB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Colchicum </a:t>
                      </a:r>
                      <a:r>
                        <a:rPr lang="en-GB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luteum</a:t>
                      </a:r>
                      <a:r>
                        <a:rPr lang="en-GB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Baker</a:t>
                      </a:r>
                      <a:endParaRPr lang="en-GB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Sample received as 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Aconitum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heterophyllum</a:t>
            </a:r>
            <a:r>
              <a:rPr lang="en-GB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but it was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Chaerophyllum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villosum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i="1" dirty="0" smtClean="0">
                <a:latin typeface="Times New Roman" pitchFamily="18" charset="0"/>
                <a:cs typeface="Times New Roman" pitchFamily="18" charset="0"/>
              </a:rPr>
            </a:b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Aconitum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heterophyllum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Chaerophyllum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villosum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dell\Desktop\Conference\slides\Chaerpphyllum villosum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2803260"/>
            <a:ext cx="4041775" cy="2694517"/>
          </a:xfrm>
          <a:prstGeom prst="rect">
            <a:avLst/>
          </a:prstGeom>
          <a:noFill/>
        </p:spPr>
      </p:pic>
      <p:pic>
        <p:nvPicPr>
          <p:cNvPr id="1028" name="Picture 4" descr="C:\Users\dell\Desktop\Conference\slides\aconitu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03789"/>
            <a:ext cx="4040188" cy="2693459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Sample received as </a:t>
            </a:r>
            <a:r>
              <a:rPr lang="en-GB" sz="18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Arnica </a:t>
            </a:r>
            <a:r>
              <a:rPr lang="en-GB" sz="1800" b="1" i="1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montana</a:t>
            </a:r>
            <a:r>
              <a:rPr lang="en-GB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but it was </a:t>
            </a:r>
            <a:r>
              <a:rPr lang="en-GB" sz="1800" b="1" i="1" dirty="0" smtClean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lypodium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vulgare</a:t>
            </a:r>
            <a:endParaRPr lang="en-GB" sz="18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Arnica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montana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Polypodium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vulgare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92896"/>
            <a:ext cx="3904117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dell\Desktop\Conference\polypodium vulgare (2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492896"/>
            <a:ext cx="3854933" cy="2569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Sample received as </a:t>
            </a:r>
            <a:r>
              <a:rPr lang="en-US" sz="18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Saraca</a:t>
            </a:r>
            <a:r>
              <a:rPr lang="en-US" sz="18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asoca</a:t>
            </a:r>
            <a:r>
              <a:rPr lang="en-US" sz="18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but it was </a:t>
            </a:r>
            <a:r>
              <a:rPr lang="en-GB" sz="18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Shorea</a:t>
            </a:r>
            <a:r>
              <a:rPr lang="en-GB" sz="18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robusta</a:t>
            </a:r>
            <a:r>
              <a:rPr lang="en-GB" sz="18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1800" i="1" dirty="0" smtClean="0">
                <a:latin typeface="Times New Roman" pitchFamily="18" charset="0"/>
                <a:cs typeface="Times New Roman" pitchFamily="18" charset="0"/>
              </a:rPr>
            </a:br>
            <a:endParaRPr lang="en-GB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Saraca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asoca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Shorea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robusta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dell\Desktop\Conference\slides\Saraca asoc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03789"/>
            <a:ext cx="4040188" cy="2693459"/>
          </a:xfrm>
          <a:prstGeom prst="rect">
            <a:avLst/>
          </a:prstGeom>
          <a:noFill/>
        </p:spPr>
      </p:pic>
      <p:pic>
        <p:nvPicPr>
          <p:cNvPr id="2051" name="Picture 3" descr="C:\Users\dell\Desktop\Conference\slides\Shorea robust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803260"/>
            <a:ext cx="4041775" cy="269451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Sample received as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Alpinia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galanga</a:t>
            </a:r>
            <a:r>
              <a:rPr lang="en-GB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but it was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Alpinia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calcarata</a:t>
            </a:r>
            <a:r>
              <a:rPr lang="en-GB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4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GB" sz="24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GB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Alpinia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galanga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Alpinia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calcarata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dell\Desktop\Conference\slides\Alpinia calcarat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2803260"/>
            <a:ext cx="4041775" cy="2694517"/>
          </a:xfrm>
          <a:prstGeom prst="rect">
            <a:avLst/>
          </a:prstGeom>
          <a:noFill/>
        </p:spPr>
      </p:pic>
      <p:pic>
        <p:nvPicPr>
          <p:cNvPr id="3075" name="Picture 3" descr="C:\Users\dell\Desktop\Conference\slides\Alpinia galang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03789"/>
            <a:ext cx="4040188" cy="269345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Sample received as  </a:t>
            </a:r>
            <a:r>
              <a:rPr lang="en-US" sz="18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Leucas</a:t>
            </a:r>
            <a:r>
              <a:rPr lang="en-US" sz="18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cephalotes</a:t>
            </a:r>
            <a:r>
              <a:rPr lang="en-GB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but it was </a:t>
            </a:r>
            <a:r>
              <a:rPr lang="en-GB" sz="18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Spermacoce</a:t>
            </a:r>
            <a:r>
              <a:rPr lang="en-GB" sz="18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articularis</a:t>
            </a:r>
            <a:r>
              <a:rPr lang="en-GB" sz="18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sz="180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Leucas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cephalotes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041775" cy="762099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Spermacoce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articularis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Borreria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articularis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dell\Desktop\Conference\slides\Lecua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03789"/>
            <a:ext cx="4040188" cy="2693459"/>
          </a:xfrm>
          <a:prstGeom prst="rect">
            <a:avLst/>
          </a:prstGeom>
          <a:noFill/>
        </p:spPr>
      </p:pic>
      <p:pic>
        <p:nvPicPr>
          <p:cNvPr id="4099" name="Picture 3" descr="C:\Users\dell\Desktop\Conference\slides\Borreri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803260"/>
            <a:ext cx="4041775" cy="269451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CURRENT STATUS OF MEDICINAL PLANTS </a:t>
            </a:r>
            <a:b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THE WORLD</a:t>
            </a:r>
            <a:endParaRPr lang="en-GB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229600" cy="518457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5050904"/>
                <a:gridCol w="3178696"/>
              </a:tblGrid>
              <a:tr h="613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number of Plants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3,00,000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613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Flowering plant Reported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2,58,650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613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Plants used as MP in World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35,000-70,000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613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World’s medicinal plants in trade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4,000-6,000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10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volume of medicinal plants in trade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440,000 metric tons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10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Value of World herbal trade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 Billion US $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613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Expected to reach by 2050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trillion US $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Sample received as </a:t>
            </a:r>
            <a:r>
              <a:rPr lang="en-US" sz="18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Curcuma </a:t>
            </a:r>
            <a:r>
              <a:rPr lang="en-US" sz="18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amada</a:t>
            </a:r>
            <a:r>
              <a:rPr lang="en-US" sz="18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but it was </a:t>
            </a:r>
            <a:r>
              <a:rPr lang="en-US" sz="1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Curcuma </a:t>
            </a:r>
            <a:r>
              <a:rPr lang="en-US" sz="1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aromatica</a:t>
            </a:r>
            <a:endParaRPr lang="en-GB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Curcuma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amada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Curcuma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aromatica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dell\Desktop\Conference\slides\Curcuma aromatic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2803260"/>
            <a:ext cx="4041775" cy="2694517"/>
          </a:xfrm>
          <a:prstGeom prst="rect">
            <a:avLst/>
          </a:prstGeom>
          <a:noFill/>
        </p:spPr>
      </p:pic>
      <p:pic>
        <p:nvPicPr>
          <p:cNvPr id="13" name="Content Placeholder 12" descr="C:\Users\dell\Desktop\Conference\slides\Curcuma amada (2)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03789"/>
            <a:ext cx="4040188" cy="269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Sample received as </a:t>
            </a:r>
            <a:r>
              <a:rPr lang="en-US" sz="1800" b="1" i="1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Momordica</a:t>
            </a:r>
            <a:r>
              <a:rPr lang="en-US" sz="18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b="1" i="1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charantia</a:t>
            </a:r>
            <a:r>
              <a:rPr lang="en-US" sz="18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GB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but it was </a:t>
            </a:r>
            <a:r>
              <a:rPr lang="en-US" sz="1800" b="1" i="1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Momordica</a:t>
            </a:r>
            <a:r>
              <a:rPr lang="en-US" sz="18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b="1" i="1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tuberosa</a:t>
            </a:r>
            <a:r>
              <a:rPr lang="en-GB" sz="18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GB" sz="18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GB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Momordica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charantia</a:t>
            </a:r>
            <a:r>
              <a:rPr lang="en-US" dirty="0" smtClean="0"/>
              <a:t>	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Momordica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tuberosa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dell\Desktop\Conference\slides\Momordica charantti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03789"/>
            <a:ext cx="4040188" cy="2693459"/>
          </a:xfrm>
          <a:prstGeom prst="rect">
            <a:avLst/>
          </a:prstGeom>
          <a:noFill/>
        </p:spPr>
      </p:pic>
      <p:pic>
        <p:nvPicPr>
          <p:cNvPr id="6147" name="Picture 3" descr="C:\Users\dell\Desktop\Conference\slides\Momordica tuberos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803260"/>
            <a:ext cx="4041775" cy="269451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Sample received as  </a:t>
            </a:r>
            <a:r>
              <a:rPr lang="en-US" sz="18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Salacia</a:t>
            </a:r>
            <a:r>
              <a:rPr lang="en-US" sz="18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oblonga</a:t>
            </a:r>
            <a:r>
              <a:rPr lang="en-US" sz="1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but it was  </a:t>
            </a:r>
            <a:r>
              <a:rPr lang="en-GB" sz="18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Berberis</a:t>
            </a:r>
            <a:r>
              <a:rPr lang="en-GB" sz="18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artistata</a:t>
            </a:r>
            <a:endParaRPr lang="en-GB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Salacia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oblonga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Berberis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aristata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dell\Desktop\Conference\slides\Salacia oblong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03789"/>
            <a:ext cx="4040188" cy="2693459"/>
          </a:xfrm>
          <a:prstGeom prst="rect">
            <a:avLst/>
          </a:prstGeom>
          <a:noFill/>
        </p:spPr>
      </p:pic>
      <p:pic>
        <p:nvPicPr>
          <p:cNvPr id="7171" name="Picture 3" descr="C:\Users\dell\Desktop\Conference\slides\Berberis aristat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803260"/>
            <a:ext cx="4041775" cy="269451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Sample received as </a:t>
            </a:r>
            <a:r>
              <a:rPr lang="en-US" sz="18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Hibiscus </a:t>
            </a:r>
            <a:r>
              <a:rPr lang="en-US" sz="1800" b="1" i="1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rosa-sinensis</a:t>
            </a:r>
            <a:r>
              <a:rPr lang="en-GB" sz="18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GB" sz="18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GB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but it was </a:t>
            </a:r>
            <a:r>
              <a:rPr lang="en-US" sz="18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Rhododendron </a:t>
            </a:r>
            <a:r>
              <a:rPr lang="en-US" sz="1800" b="1" i="1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arboreum</a:t>
            </a:r>
            <a:r>
              <a:rPr lang="en-GB" sz="18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GB" sz="18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GB" sz="1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Hibiscus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rosa-sinensis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Rhododendron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arboreum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dell\Desktop\Conference\slides\H rosa-sinensi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36912"/>
            <a:ext cx="3001409" cy="3348610"/>
          </a:xfrm>
          <a:prstGeom prst="rect">
            <a:avLst/>
          </a:prstGeom>
          <a:noFill/>
        </p:spPr>
      </p:pic>
      <p:pic>
        <p:nvPicPr>
          <p:cNvPr id="8195" name="Picture 3" descr="C:\Users\dell\Desktop\Conference\slides\Rhododendron arboreum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803260"/>
            <a:ext cx="4041775" cy="269451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Sample received as </a:t>
            </a:r>
            <a:r>
              <a:rPr lang="en-US" sz="18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Abies</a:t>
            </a:r>
            <a:r>
              <a:rPr lang="en-US" sz="18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spectabilis</a:t>
            </a:r>
            <a:r>
              <a:rPr lang="en-US" sz="1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but it was </a:t>
            </a:r>
            <a:r>
              <a:rPr lang="en-GB" sz="18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Taxus</a:t>
            </a:r>
            <a:r>
              <a:rPr lang="en-GB" sz="18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wallichiana</a:t>
            </a:r>
            <a:endParaRPr lang="en-GB" sz="180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Abies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spectabilis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Taxus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wallichiana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dell\Desktop\Conference\slides\Abi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03789"/>
            <a:ext cx="4040188" cy="2693459"/>
          </a:xfrm>
          <a:prstGeom prst="rect">
            <a:avLst/>
          </a:prstGeom>
          <a:noFill/>
        </p:spPr>
      </p:pic>
      <p:pic>
        <p:nvPicPr>
          <p:cNvPr id="9219" name="Picture 3" descr="C:\Users\dell\Desktop\Conference\slides\Taxus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803260"/>
            <a:ext cx="4041775" cy="269451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folHlink"/>
                </a:solidFill>
                <a:latin typeface="Times New Roman" pitchFamily="18" charset="0"/>
              </a:rPr>
              <a:t>CONCLUSION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  <a:spcBef>
                <a:spcPct val="40000"/>
              </a:spcBef>
            </a:pPr>
            <a:r>
              <a:rPr lang="en-US" b="1" dirty="0" smtClean="0">
                <a:latin typeface="Times New Roman" pitchFamily="18" charset="0"/>
              </a:rPr>
              <a:t>To ensure quality, safety and efficacy of the herbal medicines the starting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</a:rPr>
              <a:t>raw materials should be authentic </a:t>
            </a:r>
            <a:r>
              <a:rPr lang="en-US" b="1" dirty="0" smtClean="0">
                <a:latin typeface="Times New Roman" pitchFamily="18" charset="0"/>
              </a:rPr>
              <a:t>and of the best quality  </a:t>
            </a:r>
          </a:p>
          <a:p>
            <a:pPr>
              <a:lnSpc>
                <a:spcPct val="160000"/>
              </a:lnSpc>
              <a:spcBef>
                <a:spcPct val="40000"/>
              </a:spcBef>
            </a:pPr>
            <a:r>
              <a:rPr lang="en-US" b="1" dirty="0" smtClean="0">
                <a:latin typeface="Times New Roman" pitchFamily="18" charset="0"/>
              </a:rPr>
              <a:t>Herbarium specimens of medicinal plants and parts thereof should be collected and maintained  in a herbarium as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</a:rPr>
              <a:t>authentic reference collections </a:t>
            </a:r>
            <a:r>
              <a:rPr lang="en-US" b="1" dirty="0" smtClean="0">
                <a:latin typeface="Times New Roman" pitchFamily="18" charset="0"/>
              </a:rPr>
              <a:t>that may be used as a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</a:rPr>
              <a:t>source material for comparative studies </a:t>
            </a:r>
            <a:r>
              <a:rPr lang="en-US" b="1" dirty="0" smtClean="0">
                <a:latin typeface="Times New Roman" pitchFamily="18" charset="0"/>
              </a:rPr>
              <a:t>of  morphological, anatomical, Chemical, and  DNA finger printing.  </a:t>
            </a:r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ell\Desktop\Specimen\pic\bacop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832"/>
            <a:ext cx="8568952" cy="6316425"/>
          </a:xfrm>
          <a:prstGeom prst="rect">
            <a:avLst/>
          </a:prstGeom>
          <a:noFill/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33670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0700" b="1" i="1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  <a:cs typeface="Mangal" pitchFamily="18" charset="0"/>
              </a:rPr>
              <a:t/>
            </a:r>
            <a:br>
              <a:rPr lang="en-US" sz="10700" b="1" i="1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  <a:cs typeface="Mangal" pitchFamily="18" charset="0"/>
              </a:rPr>
            </a:br>
            <a:r>
              <a:rPr lang="en-US" sz="10700" b="1" i="1" dirty="0" smtClean="0">
                <a:solidFill>
                  <a:schemeClr val="bg1"/>
                </a:solidFill>
                <a:latin typeface="Algerian" pitchFamily="82" charset="0"/>
                <a:cs typeface="Mangal" pitchFamily="18" charset="0"/>
              </a:rPr>
              <a:t>Thank you</a:t>
            </a:r>
            <a:r>
              <a:rPr lang="en-US" sz="10700" i="1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  <a:cs typeface="Mangal" pitchFamily="18" charset="0"/>
              </a:rPr>
              <a:t/>
            </a:r>
            <a:br>
              <a:rPr lang="en-US" sz="10700" i="1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  <a:cs typeface="Mangal" pitchFamily="18" charset="0"/>
              </a:rPr>
            </a:br>
            <a:r>
              <a:rPr lang="en-US" sz="1800" i="1" dirty="0" smtClean="0">
                <a:solidFill>
                  <a:schemeClr val="accent6">
                    <a:lumMod val="50000"/>
                  </a:schemeClr>
                </a:solidFill>
                <a:latin typeface="Mangal" pitchFamily="18" charset="0"/>
                <a:cs typeface="Mangal" pitchFamily="18" charset="0"/>
              </a:rPr>
              <a:t/>
            </a:r>
            <a:br>
              <a:rPr lang="en-US" sz="1800" i="1" dirty="0" smtClean="0">
                <a:solidFill>
                  <a:schemeClr val="accent6">
                    <a:lumMod val="50000"/>
                  </a:schemeClr>
                </a:solidFill>
                <a:latin typeface="Mangal" pitchFamily="18" charset="0"/>
                <a:cs typeface="Mangal" pitchFamily="18" charset="0"/>
              </a:rPr>
            </a:br>
            <a:r>
              <a:rPr lang="en-US" sz="1800" i="1" dirty="0" smtClean="0">
                <a:solidFill>
                  <a:schemeClr val="accent6">
                    <a:lumMod val="50000"/>
                  </a:schemeClr>
                </a:solidFill>
                <a:latin typeface="Mangal" pitchFamily="18" charset="0"/>
                <a:cs typeface="Mangal" pitchFamily="18" charset="0"/>
              </a:rPr>
              <a:t/>
            </a:r>
            <a:br>
              <a:rPr lang="en-US" sz="1800" i="1" dirty="0" smtClean="0">
                <a:solidFill>
                  <a:schemeClr val="accent6">
                    <a:lumMod val="50000"/>
                  </a:schemeClr>
                </a:solidFill>
                <a:latin typeface="Mangal" pitchFamily="18" charset="0"/>
                <a:cs typeface="Mangal" pitchFamily="18" charset="0"/>
              </a:rPr>
            </a:br>
            <a:r>
              <a:rPr lang="en-US" sz="1800" i="1" dirty="0" smtClean="0">
                <a:solidFill>
                  <a:schemeClr val="accent6">
                    <a:lumMod val="50000"/>
                  </a:schemeClr>
                </a:solidFill>
                <a:latin typeface="Mangal" pitchFamily="18" charset="0"/>
                <a:cs typeface="Mangal" pitchFamily="18" charset="0"/>
              </a:rPr>
              <a:t/>
            </a:r>
            <a:br>
              <a:rPr lang="en-US" sz="1800" i="1" dirty="0" smtClean="0">
                <a:solidFill>
                  <a:schemeClr val="accent6">
                    <a:lumMod val="50000"/>
                  </a:schemeClr>
                </a:solidFill>
                <a:latin typeface="Mangal" pitchFamily="18" charset="0"/>
                <a:cs typeface="Mangal" pitchFamily="18" charset="0"/>
              </a:rPr>
            </a:br>
            <a:r>
              <a:rPr lang="en-US" sz="1800" i="1" dirty="0" smtClean="0">
                <a:solidFill>
                  <a:schemeClr val="accent6">
                    <a:lumMod val="50000"/>
                  </a:schemeClr>
                </a:solidFill>
                <a:latin typeface="Mangal" pitchFamily="18" charset="0"/>
                <a:cs typeface="Mangal" pitchFamily="18" charset="0"/>
              </a:rPr>
              <a:t/>
            </a:r>
            <a:br>
              <a:rPr lang="en-US" sz="1800" i="1" dirty="0" smtClean="0">
                <a:solidFill>
                  <a:schemeClr val="accent6">
                    <a:lumMod val="50000"/>
                  </a:schemeClr>
                </a:solidFill>
                <a:latin typeface="Mangal" pitchFamily="18" charset="0"/>
                <a:cs typeface="Mangal" pitchFamily="18" charset="0"/>
              </a:rPr>
            </a:br>
            <a:r>
              <a:rPr lang="en-US" sz="1800" i="1" dirty="0" smtClean="0">
                <a:solidFill>
                  <a:schemeClr val="accent6">
                    <a:lumMod val="50000"/>
                  </a:schemeClr>
                </a:solidFill>
                <a:latin typeface="Mangal" pitchFamily="18" charset="0"/>
                <a:cs typeface="Mangal" pitchFamily="18" charset="0"/>
              </a:rPr>
              <a:t/>
            </a:r>
            <a:br>
              <a:rPr lang="en-US" sz="1800" i="1" dirty="0" smtClean="0">
                <a:solidFill>
                  <a:schemeClr val="accent6">
                    <a:lumMod val="50000"/>
                  </a:schemeClr>
                </a:solidFill>
                <a:latin typeface="Mangal" pitchFamily="18" charset="0"/>
                <a:cs typeface="Mangal" pitchFamily="18" charset="0"/>
              </a:rPr>
            </a:br>
            <a:r>
              <a:rPr lang="en-US" sz="1800" i="1" dirty="0" smtClean="0">
                <a:solidFill>
                  <a:schemeClr val="accent6">
                    <a:lumMod val="50000"/>
                  </a:schemeClr>
                </a:solidFill>
                <a:latin typeface="Mangal" pitchFamily="18" charset="0"/>
                <a:cs typeface="Mangal" pitchFamily="18" charset="0"/>
              </a:rPr>
              <a:t/>
            </a:r>
            <a:br>
              <a:rPr lang="en-US" sz="1800" i="1" dirty="0" smtClean="0">
                <a:solidFill>
                  <a:schemeClr val="accent6">
                    <a:lumMod val="50000"/>
                  </a:schemeClr>
                </a:solidFill>
                <a:latin typeface="Mangal" pitchFamily="18" charset="0"/>
                <a:cs typeface="Mangal" pitchFamily="18" charset="0"/>
              </a:rPr>
            </a:br>
            <a:r>
              <a:rPr lang="en-US" sz="1800" i="1" dirty="0" smtClean="0">
                <a:solidFill>
                  <a:schemeClr val="accent6">
                    <a:lumMod val="50000"/>
                  </a:schemeClr>
                </a:solidFill>
                <a:latin typeface="Mangal" pitchFamily="18" charset="0"/>
                <a:cs typeface="Mangal" pitchFamily="18" charset="0"/>
              </a:rPr>
              <a:t/>
            </a:r>
            <a:br>
              <a:rPr lang="en-US" sz="1800" i="1" dirty="0" smtClean="0">
                <a:solidFill>
                  <a:schemeClr val="accent6">
                    <a:lumMod val="50000"/>
                  </a:schemeClr>
                </a:solidFill>
                <a:latin typeface="Mangal" pitchFamily="18" charset="0"/>
                <a:cs typeface="Mangal" pitchFamily="18" charset="0"/>
              </a:rPr>
            </a:br>
            <a:r>
              <a:rPr lang="en-US" sz="1800" i="1" dirty="0" smtClean="0">
                <a:solidFill>
                  <a:schemeClr val="accent6">
                    <a:lumMod val="50000"/>
                  </a:schemeClr>
                </a:solidFill>
                <a:latin typeface="Mangal" pitchFamily="18" charset="0"/>
                <a:cs typeface="Mangal" pitchFamily="18" charset="0"/>
              </a:rPr>
              <a:t/>
            </a:r>
            <a:br>
              <a:rPr lang="en-US" sz="1800" i="1" dirty="0" smtClean="0">
                <a:solidFill>
                  <a:schemeClr val="accent6">
                    <a:lumMod val="50000"/>
                  </a:schemeClr>
                </a:solidFill>
                <a:latin typeface="Mangal" pitchFamily="18" charset="0"/>
                <a:cs typeface="Mangal" pitchFamily="18" charset="0"/>
              </a:rPr>
            </a:br>
            <a:r>
              <a:rPr lang="en-US" sz="1800" i="1" dirty="0" smtClean="0">
                <a:solidFill>
                  <a:schemeClr val="accent6">
                    <a:lumMod val="50000"/>
                  </a:schemeClr>
                </a:solidFill>
                <a:latin typeface="Mangal" pitchFamily="18" charset="0"/>
                <a:cs typeface="Mangal" pitchFamily="18" charset="0"/>
              </a:rPr>
              <a:t/>
            </a:r>
            <a:br>
              <a:rPr lang="en-US" sz="1800" i="1" dirty="0" smtClean="0">
                <a:solidFill>
                  <a:schemeClr val="accent6">
                    <a:lumMod val="50000"/>
                  </a:schemeClr>
                </a:solidFill>
                <a:latin typeface="Mangal" pitchFamily="18" charset="0"/>
                <a:cs typeface="Mangal" pitchFamily="18" charset="0"/>
              </a:rPr>
            </a:br>
            <a:r>
              <a:rPr lang="en-US" sz="1800" i="1" dirty="0" smtClean="0">
                <a:solidFill>
                  <a:schemeClr val="accent6">
                    <a:lumMod val="50000"/>
                  </a:schemeClr>
                </a:solidFill>
                <a:latin typeface="Mangal" pitchFamily="18" charset="0"/>
                <a:cs typeface="Mangal" pitchFamily="18" charset="0"/>
              </a:rPr>
              <a:t/>
            </a:r>
            <a:br>
              <a:rPr lang="en-US" sz="1800" i="1" dirty="0" smtClean="0">
                <a:solidFill>
                  <a:schemeClr val="accent6">
                    <a:lumMod val="50000"/>
                  </a:schemeClr>
                </a:solidFill>
                <a:latin typeface="Mangal" pitchFamily="18" charset="0"/>
                <a:cs typeface="Mangal" pitchFamily="18" charset="0"/>
              </a:rPr>
            </a:br>
            <a:r>
              <a:rPr lang="en-US" sz="1800" i="1" dirty="0" smtClean="0">
                <a:solidFill>
                  <a:schemeClr val="accent6">
                    <a:lumMod val="50000"/>
                  </a:schemeClr>
                </a:solidFill>
                <a:latin typeface="Mangal" pitchFamily="18" charset="0"/>
                <a:cs typeface="Mangal" pitchFamily="18" charset="0"/>
              </a:rPr>
              <a:t/>
            </a:r>
            <a:br>
              <a:rPr lang="en-US" sz="1800" i="1" dirty="0" smtClean="0">
                <a:solidFill>
                  <a:schemeClr val="accent6">
                    <a:lumMod val="50000"/>
                  </a:schemeClr>
                </a:solidFill>
                <a:latin typeface="Mangal" pitchFamily="18" charset="0"/>
                <a:cs typeface="Mangal" pitchFamily="18" charset="0"/>
              </a:rPr>
            </a:br>
            <a:r>
              <a:rPr lang="en-US" sz="1800" i="1" dirty="0" smtClean="0">
                <a:solidFill>
                  <a:schemeClr val="accent6">
                    <a:lumMod val="50000"/>
                  </a:schemeClr>
                </a:solidFill>
                <a:latin typeface="Mangal" pitchFamily="18" charset="0"/>
                <a:cs typeface="Mangal" pitchFamily="18" charset="0"/>
              </a:rPr>
              <a:t/>
            </a:r>
            <a:br>
              <a:rPr lang="en-US" sz="1800" i="1" dirty="0" smtClean="0">
                <a:solidFill>
                  <a:schemeClr val="accent6">
                    <a:lumMod val="50000"/>
                  </a:schemeClr>
                </a:solidFill>
                <a:latin typeface="Mangal" pitchFamily="18" charset="0"/>
                <a:cs typeface="Mangal" pitchFamily="18" charset="0"/>
              </a:rPr>
            </a:br>
            <a:r>
              <a:rPr lang="en-US" sz="1800" i="1" dirty="0" smtClean="0">
                <a:solidFill>
                  <a:schemeClr val="accent6">
                    <a:lumMod val="50000"/>
                  </a:schemeClr>
                </a:solidFill>
                <a:latin typeface="Mangal" pitchFamily="18" charset="0"/>
                <a:cs typeface="Mangal" pitchFamily="18" charset="0"/>
              </a:rPr>
              <a:t/>
            </a:r>
            <a:br>
              <a:rPr lang="en-US" sz="1800" i="1" dirty="0" smtClean="0">
                <a:solidFill>
                  <a:schemeClr val="accent6">
                    <a:lumMod val="50000"/>
                  </a:schemeClr>
                </a:solidFill>
                <a:latin typeface="Mangal" pitchFamily="18" charset="0"/>
                <a:cs typeface="Mangal" pitchFamily="18" charset="0"/>
              </a:rPr>
            </a:br>
            <a:r>
              <a:rPr lang="hi-IN" sz="1800" b="1" i="1" dirty="0" err="1" smtClean="0">
                <a:solidFill>
                  <a:schemeClr val="accent6">
                    <a:lumMod val="50000"/>
                  </a:schemeClr>
                </a:solidFill>
                <a:latin typeface="Mangal" pitchFamily="18" charset="0"/>
                <a:cs typeface="Mangal" pitchFamily="18" charset="0"/>
              </a:rPr>
              <a:t>ब्रह्मी</a:t>
            </a:r>
            <a:r>
              <a:rPr lang="hi-IN" sz="1800" b="1" i="1" dirty="0" smtClean="0">
                <a:solidFill>
                  <a:schemeClr val="accent6">
                    <a:lumMod val="50000"/>
                  </a:schemeClr>
                </a:solidFill>
                <a:latin typeface="Mangal" pitchFamily="18" charset="0"/>
                <a:cs typeface="Mangal" pitchFamily="18" charset="0"/>
              </a:rPr>
              <a:t> 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Bacopa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monnieri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(L.) Pennell</a:t>
            </a:r>
            <a:endParaRPr lang="en-GB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CURRENT  STATUS  OF  MEDICINAL  PLANTS </a:t>
            </a:r>
            <a:b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 INDIA</a:t>
            </a:r>
            <a:endParaRPr lang="en-GB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73578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4906888"/>
                <a:gridCol w="3322712"/>
              </a:tblGrid>
              <a:tr h="480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number of plants in India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46,340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80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Flowering plants in India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17,643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70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Used as MP in India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(Codified + non codified)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6,000-7,000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70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Plants used in ISM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(in AYUSH)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2,208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80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Plants in trade in India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29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Value of MP trade in India (Domestic)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Rs. 80 to 90 billion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80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Export value of MP of India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Rs. 10 billion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8048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Source: BSI (2010)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PLANTS  USED  IN  ALL  CODIFIED  SYSTEMS  OF MEDICINE  IN  INDIA </a:t>
            </a:r>
            <a:endParaRPr lang="en-GB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40766"/>
          <a:ext cx="8229600" cy="4968551"/>
        </p:xfrm>
        <a:graphic>
          <a:graphicData uri="http://schemas.openxmlformats.org/drawingml/2006/table">
            <a:tbl>
              <a:tblPr lastRow="1" bandRow="1">
                <a:tableStyleId>{E269D01E-BC32-4049-B463-5C60D7B0CCD2}</a:tableStyleId>
              </a:tblPr>
              <a:tblGrid>
                <a:gridCol w="5266928"/>
                <a:gridCol w="2962672"/>
              </a:tblGrid>
              <a:tr h="7097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AYURVEDA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1587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97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SIDDHA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1128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97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UNANI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503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97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HOMOEOPATHY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468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97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AMCHI / SWA-RIGPA		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253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97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MODERN / WESTERN MEDICINE 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192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97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TOTAL				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2,400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TARGETED DEMAND FOR 2015</a:t>
            </a:r>
            <a:endParaRPr lang="en-GB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196752"/>
          <a:ext cx="8229600" cy="5256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84448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Markets   	 	 	       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Present 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Targeted 	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7315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Europe 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US$ 35  million   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  US$ 70 billion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7315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USA 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US$ 6.5 billion        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US$ 25 billion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448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China 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US$4.0 billion          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US$ 12 billion</a:t>
                      </a:r>
                      <a:b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448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India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US$1.5 billion           </a:t>
                      </a:r>
                      <a:b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US$ 3 billion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448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Others            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US$ 13 Billion          </a:t>
                      </a:r>
                      <a:b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US$ 30 billion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7315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Total            </a:t>
                      </a:r>
                      <a:endParaRPr lang="en-GB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US $ 60 Billion         </a:t>
                      </a:r>
                      <a:endParaRPr lang="en-GB" sz="2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   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US$140 billion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718">
                <a:tc gridSpan="3"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Source: ASSOCHAM,  2010</a:t>
                      </a:r>
                      <a:endParaRPr lang="en-GB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GAP  IN  DEMAND  AND  SYPPLY  OF 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MEDICINAL  PLANTS 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92514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Over 90% MP are collected from wild that may be one of the several other factors like  destructive harvesting for commercial purposes, habitat degradation , habitat loss and habitat fragmentation  for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depletion of natural resources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of medicinal plants</a:t>
            </a:r>
          </a:p>
          <a:p>
            <a:pPr>
              <a:lnSpc>
                <a:spcPct val="150000"/>
              </a:lnSpc>
            </a:pP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Therefore, availability of medicinal plants is less to meet the ever-growing demand of these plants. Hence, there is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a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gap in demand and supply that may lead to adulteration and substitution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of genuine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material</a:t>
            </a:r>
            <a:endParaRPr lang="en-US" sz="2400" b="1" dirty="0" smtClean="0">
              <a:solidFill>
                <a:schemeClr val="bg1"/>
              </a:solidFill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  <a:p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Adulteration deteriorates quality </a:t>
            </a:r>
            <a:endParaRPr lang="en-GB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Use of adulterated materials for manufacturing medicine deteriorate quality and efficacy of the product</a:t>
            </a:r>
          </a:p>
          <a:p>
            <a:pPr>
              <a:lnSpc>
                <a:spcPct val="150000"/>
              </a:lnSpc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Some adulterants have toxic compounds</a:t>
            </a:r>
          </a:p>
          <a:p>
            <a:pPr>
              <a:lnSpc>
                <a:spcPct val="150000"/>
              </a:lnSpc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Keeping this in view NISCAIR established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Raw Materials Herbarium &amp; Museum (RHMD)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for authentication of crude drugs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No. of samples received for identification from April, 2010 to March, 2011</a:t>
            </a:r>
            <a:endParaRPr lang="en-GB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692695"/>
          <a:ext cx="8229600" cy="5904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512"/>
                <a:gridCol w="1944216"/>
                <a:gridCol w="2304256"/>
                <a:gridCol w="2458616"/>
              </a:tblGrid>
              <a:tr h="626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Arial"/>
                        </a:rPr>
                        <a:t>Month</a:t>
                      </a:r>
                      <a:endParaRPr lang="en-GB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Arial"/>
                        </a:rPr>
                        <a:t>No. of samples </a:t>
                      </a:r>
                      <a:r>
                        <a:rPr lang="en-US" sz="1600" b="1" dirty="0" smtClean="0">
                          <a:latin typeface="Times New Roman"/>
                          <a:ea typeface="Calibri"/>
                          <a:cs typeface="Arial"/>
                        </a:rPr>
                        <a:t> received</a:t>
                      </a:r>
                      <a:endParaRPr lang="en-GB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Calibri"/>
                          <a:cs typeface="Arial"/>
                        </a:rPr>
                        <a:t>No. of  samples found  wrong</a:t>
                      </a:r>
                      <a:endParaRPr lang="en-GB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Arial"/>
                        </a:rPr>
                        <a:t>% of wrong samples</a:t>
                      </a:r>
                      <a:endParaRPr lang="en-GB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06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Arial"/>
                        </a:rPr>
                        <a:t>April</a:t>
                      </a:r>
                      <a:endParaRPr lang="en-GB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Arial"/>
                        </a:rPr>
                        <a:t>15</a:t>
                      </a:r>
                      <a:endParaRPr lang="en-GB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Arial"/>
                        </a:rPr>
                        <a:t>3</a:t>
                      </a:r>
                      <a:endParaRPr lang="en-GB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Calibri"/>
                          <a:cs typeface="Arial"/>
                        </a:rPr>
                        <a:t>20.00</a:t>
                      </a:r>
                      <a:endParaRPr lang="en-GB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06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Arial"/>
                        </a:rPr>
                        <a:t>May </a:t>
                      </a:r>
                      <a:endParaRPr lang="en-GB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Arial"/>
                        </a:rPr>
                        <a:t>12</a:t>
                      </a:r>
                      <a:endParaRPr lang="en-GB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en-GB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Calibri"/>
                          <a:cs typeface="Arial"/>
                        </a:rPr>
                        <a:t>16.00</a:t>
                      </a:r>
                      <a:endParaRPr lang="en-GB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06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Arial"/>
                        </a:rPr>
                        <a:t>June</a:t>
                      </a:r>
                      <a:endParaRPr lang="en-GB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Arial"/>
                        </a:rPr>
                        <a:t>31</a:t>
                      </a:r>
                      <a:endParaRPr lang="en-GB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Arial"/>
                        </a:rPr>
                        <a:t>3</a:t>
                      </a:r>
                      <a:endParaRPr lang="en-GB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Calibri"/>
                          <a:cs typeface="Arial"/>
                        </a:rPr>
                        <a:t>09.69</a:t>
                      </a:r>
                      <a:endParaRPr lang="en-GB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06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Arial"/>
                        </a:rPr>
                        <a:t>July</a:t>
                      </a:r>
                      <a:endParaRPr lang="en-GB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Arial"/>
                        </a:rPr>
                        <a:t>79</a:t>
                      </a:r>
                      <a:endParaRPr lang="en-GB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en-GB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Calibri"/>
                          <a:cs typeface="Arial"/>
                        </a:rPr>
                        <a:t>02.53</a:t>
                      </a:r>
                      <a:endParaRPr lang="en-GB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06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Arial"/>
                        </a:rPr>
                        <a:t>August</a:t>
                      </a:r>
                      <a:endParaRPr lang="en-GB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Arial"/>
                        </a:rPr>
                        <a:t>42</a:t>
                      </a:r>
                      <a:endParaRPr lang="en-GB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Arial"/>
                        </a:rPr>
                        <a:t>4</a:t>
                      </a:r>
                      <a:endParaRPr lang="en-GB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Calibri"/>
                          <a:cs typeface="Arial"/>
                        </a:rPr>
                        <a:t>09.50</a:t>
                      </a:r>
                      <a:endParaRPr lang="en-GB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06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Arial"/>
                        </a:rPr>
                        <a:t>September</a:t>
                      </a:r>
                      <a:endParaRPr lang="en-GB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Arial"/>
                        </a:rPr>
                        <a:t>60</a:t>
                      </a:r>
                      <a:endParaRPr lang="en-GB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Arial"/>
                        </a:rPr>
                        <a:t>13</a:t>
                      </a:r>
                      <a:endParaRPr lang="en-GB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Arial"/>
                        </a:rPr>
                        <a:t>21.66</a:t>
                      </a:r>
                      <a:endParaRPr lang="en-GB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06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Arial"/>
                        </a:rPr>
                        <a:t>October</a:t>
                      </a:r>
                      <a:endParaRPr lang="en-GB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Arial"/>
                        </a:rPr>
                        <a:t>33</a:t>
                      </a:r>
                      <a:endParaRPr lang="en-GB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Arial"/>
                        </a:rPr>
                        <a:t>3</a:t>
                      </a:r>
                      <a:endParaRPr lang="en-GB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Calibri"/>
                          <a:cs typeface="Arial"/>
                        </a:rPr>
                        <a:t>09.09</a:t>
                      </a:r>
                      <a:endParaRPr lang="en-GB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06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Arial"/>
                        </a:rPr>
                        <a:t>November</a:t>
                      </a:r>
                      <a:endParaRPr lang="en-GB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Arial"/>
                        </a:rPr>
                        <a:t>58</a:t>
                      </a:r>
                      <a:endParaRPr lang="en-GB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Arial"/>
                        </a:rPr>
                        <a:t>17</a:t>
                      </a:r>
                      <a:endParaRPr lang="en-GB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Arial"/>
                        </a:rPr>
                        <a:t>29.31</a:t>
                      </a:r>
                      <a:endParaRPr lang="en-GB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06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Arial"/>
                        </a:rPr>
                        <a:t>December</a:t>
                      </a:r>
                      <a:endParaRPr lang="en-GB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Arial"/>
                        </a:rPr>
                        <a:t>51</a:t>
                      </a:r>
                      <a:endParaRPr lang="en-GB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Arial"/>
                        </a:rPr>
                        <a:t>7</a:t>
                      </a:r>
                      <a:endParaRPr lang="en-GB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Arial"/>
                        </a:rPr>
                        <a:t>13.72</a:t>
                      </a:r>
                      <a:endParaRPr lang="en-GB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06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Arial"/>
                        </a:rPr>
                        <a:t>January</a:t>
                      </a:r>
                      <a:endParaRPr lang="en-GB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Arial"/>
                        </a:rPr>
                        <a:t>50</a:t>
                      </a:r>
                      <a:endParaRPr lang="en-GB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Arial"/>
                        </a:rPr>
                        <a:t>5</a:t>
                      </a:r>
                      <a:endParaRPr lang="en-GB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Calibri"/>
                          <a:cs typeface="Arial"/>
                        </a:rPr>
                        <a:t>10.00</a:t>
                      </a:r>
                      <a:endParaRPr lang="en-GB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06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Arial"/>
                        </a:rPr>
                        <a:t>February</a:t>
                      </a:r>
                      <a:endParaRPr lang="en-GB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Arial"/>
                        </a:rPr>
                        <a:t>70</a:t>
                      </a:r>
                      <a:endParaRPr lang="en-GB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Arial"/>
                        </a:rPr>
                        <a:t>7</a:t>
                      </a:r>
                      <a:endParaRPr lang="en-GB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Calibri"/>
                          <a:cs typeface="Arial"/>
                        </a:rPr>
                        <a:t>10.00</a:t>
                      </a:r>
                      <a:endParaRPr lang="en-GB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06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Arial"/>
                        </a:rPr>
                        <a:t>March</a:t>
                      </a:r>
                      <a:endParaRPr lang="en-GB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Arial"/>
                        </a:rPr>
                        <a:t>35</a:t>
                      </a:r>
                      <a:endParaRPr lang="en-GB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Arial"/>
                        </a:rPr>
                        <a:t>3</a:t>
                      </a:r>
                      <a:endParaRPr lang="en-GB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Calibri"/>
                          <a:cs typeface="Arial"/>
                        </a:rPr>
                        <a:t>08.57</a:t>
                      </a:r>
                      <a:endParaRPr lang="en-GB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06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Total</a:t>
                      </a:r>
                      <a:endParaRPr lang="en-GB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536</a:t>
                      </a:r>
                      <a:endParaRPr lang="en-GB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69</a:t>
                      </a:r>
                      <a:endParaRPr lang="en-GB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12.31</a:t>
                      </a:r>
                      <a:endParaRPr lang="en-GB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/>
                <a:ea typeface="Times New Roman"/>
              </a:rPr>
              <a:t>List of the plants identified wrong </a:t>
            </a:r>
            <a:endParaRPr lang="en-GB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08718"/>
          <a:ext cx="8147247" cy="4646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309"/>
                <a:gridCol w="2196601"/>
                <a:gridCol w="1627113"/>
                <a:gridCol w="3254224"/>
              </a:tblGrid>
              <a:tr h="628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Times New Roman"/>
                          <a:ea typeface="Times New Roman"/>
                          <a:cs typeface="Times New Roman"/>
                        </a:rPr>
                        <a:t>S. No. </a:t>
                      </a:r>
                      <a:endParaRPr lang="en-GB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Times New Roman"/>
                          <a:ea typeface="Times New Roman"/>
                          <a:cs typeface="Times New Roman"/>
                        </a:rPr>
                        <a:t>Sample Received as </a:t>
                      </a:r>
                      <a:endParaRPr lang="en-GB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Times New Roman"/>
                          <a:ea typeface="Times New Roman"/>
                          <a:cs typeface="Times New Roman"/>
                        </a:rPr>
                        <a:t>Part</a:t>
                      </a:r>
                      <a:endParaRPr lang="en-GB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Times New Roman"/>
                          <a:ea typeface="Times New Roman"/>
                          <a:cs typeface="Times New Roman"/>
                        </a:rPr>
                        <a:t>Identified as</a:t>
                      </a:r>
                      <a:endParaRPr lang="en-GB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348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01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Corchorus</a:t>
                      </a:r>
                      <a:r>
                        <a:rPr lang="en-US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 species</a:t>
                      </a:r>
                      <a:endParaRPr lang="en-GB" sz="18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Aerial part</a:t>
                      </a:r>
                      <a:endParaRPr lang="en-GB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Crotalaria </a:t>
                      </a:r>
                      <a:r>
                        <a:rPr lang="en-US" sz="18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juncea</a:t>
                      </a:r>
                      <a:r>
                        <a:rPr lang="en-US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GB" sz="18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806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02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Belladona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GB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</a:rPr>
                        <a:t>Aerial part</a:t>
                      </a:r>
                      <a:endParaRPr lang="en-GB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Nicandra</a:t>
                      </a:r>
                      <a:r>
                        <a:rPr lang="en-GB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physaloides</a:t>
                      </a:r>
                      <a:endParaRPr lang="en-GB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(L.) </a:t>
                      </a:r>
                      <a:r>
                        <a:rPr lang="en-US" sz="18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Gaertn</a:t>
                      </a: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en-GB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2806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Phyllanthus</a:t>
                      </a:r>
                      <a:r>
                        <a:rPr lang="en-US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niruri</a:t>
                      </a:r>
                      <a:endParaRPr lang="en-GB" sz="18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Whole plant</a:t>
                      </a:r>
                      <a:endParaRPr lang="en-GB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Phyllanthus</a:t>
                      </a:r>
                      <a:r>
                        <a:rPr lang="en-US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8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amarus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Schumach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. &amp; </a:t>
                      </a:r>
                      <a:r>
                        <a:rPr lang="en-US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Thonn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GB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348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04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Suaeda</a:t>
                      </a:r>
                      <a:r>
                        <a:rPr lang="en-US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fruticosa</a:t>
                      </a:r>
                      <a:endParaRPr lang="en-GB" sz="18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</a:rPr>
                        <a:t>Whole plant</a:t>
                      </a:r>
                      <a:endParaRPr lang="en-GB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Suaeda</a:t>
                      </a:r>
                      <a:r>
                        <a:rPr lang="en-US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maritima</a:t>
                      </a:r>
                      <a:r>
                        <a:rPr lang="en-US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(L.) </a:t>
                      </a:r>
                      <a:r>
                        <a:rPr lang="en-US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Dumort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GB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8254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05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Leucas</a:t>
                      </a:r>
                      <a:r>
                        <a:rPr lang="en-US" sz="18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i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cephalotes</a:t>
                      </a:r>
                      <a:r>
                        <a:rPr lang="en-US" sz="18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GB" sz="18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</a:rPr>
                        <a:t>Whole plant</a:t>
                      </a:r>
                      <a:endParaRPr lang="en-GB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Spermacoce</a:t>
                      </a:r>
                      <a:r>
                        <a:rPr lang="en-US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8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articularis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L.f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GB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Syn. </a:t>
                      </a:r>
                      <a:r>
                        <a:rPr lang="en-US" sz="18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Borreria</a:t>
                      </a:r>
                      <a:r>
                        <a:rPr lang="en-US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8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articularis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 (</a:t>
                      </a:r>
                      <a:r>
                        <a:rPr lang="en-US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L.f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.) </a:t>
                      </a:r>
                      <a:r>
                        <a:rPr lang="en-US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F.N.Williams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</TotalTime>
  <Words>1023</Words>
  <Application>Microsoft Office PowerPoint</Application>
  <PresentationFormat>On-screen Show (4:3)</PresentationFormat>
  <Paragraphs>361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Botanical Identification of Plant Based Crude drug Materials and their Adulterants</vt:lpstr>
      <vt:lpstr>CURRENT STATUS OF MEDICINAL PLANTS  IN THE WORLD</vt:lpstr>
      <vt:lpstr>CURRENT  STATUS  OF  MEDICINAL  PLANTS  IN  INDIA</vt:lpstr>
      <vt:lpstr>PLANTS  USED  IN  ALL  CODIFIED  SYSTEMS  OF MEDICINE  IN  INDIA </vt:lpstr>
      <vt:lpstr>TARGETED DEMAND FOR 2015</vt:lpstr>
      <vt:lpstr>GAP  IN  DEMAND  AND  SYPPLY  OF  MEDICINAL  PLANTS </vt:lpstr>
      <vt:lpstr>Adulteration deteriorates quality </vt:lpstr>
      <vt:lpstr>No. of samples received for identification from April, 2010 to March, 2011</vt:lpstr>
      <vt:lpstr>List of the plants identified wrong </vt:lpstr>
      <vt:lpstr>Slide 10</vt:lpstr>
      <vt:lpstr>Slide 11</vt:lpstr>
      <vt:lpstr>Slide 12</vt:lpstr>
      <vt:lpstr>Slide 13</vt:lpstr>
      <vt:lpstr>Slide 14</vt:lpstr>
      <vt:lpstr>Sample received as Aconitum heterophyllum but it was Chaerophyllum villosum  </vt:lpstr>
      <vt:lpstr>Sample received as Arnica montana but it was Polypodium vulgare</vt:lpstr>
      <vt:lpstr>Sample received as Saraca asoca  but it was Shorea robusta   </vt:lpstr>
      <vt:lpstr>Sample received as Alpinia galanga but it was Alpinia calcarata  </vt:lpstr>
      <vt:lpstr>Sample received as  Leucas cephalotes but it was Spermacoce articularis </vt:lpstr>
      <vt:lpstr>Sample received as Curcuma amada  but it was Curcuma aromatica</vt:lpstr>
      <vt:lpstr>Sample received as Momordica charantia  but it was Momordica tuberosa </vt:lpstr>
      <vt:lpstr>Sample received as  Salacia oblonga  but it was  Berberis artistata</vt:lpstr>
      <vt:lpstr>Sample received as Hibiscus rosa-sinensis but it was Rhododendron arboreum </vt:lpstr>
      <vt:lpstr>Sample received as Abies spectabilis  but it was Taxus wallichiana</vt:lpstr>
      <vt:lpstr>CONCLUSION</vt:lpstr>
      <vt:lpstr> Thank you              ब्रह्मी         Bacopa monnieri (L.) Pennell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Botanical identification of plant based crude drug materials and their adulterants</dc:title>
  <dc:creator>dell</dc:creator>
  <cp:lastModifiedBy>dell</cp:lastModifiedBy>
  <cp:revision>99</cp:revision>
  <dcterms:created xsi:type="dcterms:W3CDTF">2011-09-15T10:26:05Z</dcterms:created>
  <dcterms:modified xsi:type="dcterms:W3CDTF">2011-11-29T04:55:33Z</dcterms:modified>
</cp:coreProperties>
</file>